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SWnsoj0q5s8MxUbH5P1m/0yJo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3A168-7D1C-4D8C-940E-ABD2936FC6EF}">
  <a:tblStyle styleId="{D6E3A168-7D1C-4D8C-940E-ABD2936FC6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-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6" name="Google Shape;9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2" name="Google Shape;9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1" name="Google Shape;10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0" name="Google Shape;11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5" name="Google Shape;11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0" name="Google Shape;12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355" name="Google Shape;355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356" name="Google Shape;356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7" name="Google Shape;357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358" name="Google Shape;358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5" name="Google Shape;365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366" name="Google Shape;366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3" name="Google Shape;373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375" name="Google Shape;375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0" name="Google Shape;380;p31"/>
          <p:cNvGrpSpPr/>
          <p:nvPr/>
        </p:nvGrpSpPr>
        <p:grpSpPr>
          <a:xfrm>
            <a:off x="6642300" y="-415700"/>
            <a:ext cx="4558967" cy="1887074"/>
            <a:chOff x="6566100" y="-415700"/>
            <a:chExt cx="4558967" cy="1887074"/>
          </a:xfrm>
        </p:grpSpPr>
        <p:pic>
          <p:nvPicPr>
            <p:cNvPr id="381" name="Google Shape;381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" name="Google Shape;382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383" name="Google Shape;383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384" name="Google Shape;384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6" name="Google Shape;386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8" name="Google Shape;388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389" name="Google Shape;38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96" name="Google Shape;396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8" name="Google Shape;39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9" name="Google Shape;39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2" name="Google Shape;402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3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406" name="Google Shape;406;p3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407" name="Google Shape;407;p3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33"/>
            <p:cNvGrpSpPr/>
            <p:nvPr/>
          </p:nvGrpSpPr>
          <p:grpSpPr>
            <a:xfrm>
              <a:off x="8869019" y="-622132"/>
              <a:ext cx="325155" cy="1788670"/>
              <a:chOff x="8869019" y="-622132"/>
              <a:chExt cx="325155" cy="1788670"/>
            </a:xfrm>
          </p:grpSpPr>
          <p:sp>
            <p:nvSpPr>
              <p:cNvPr id="411" name="Google Shape;411;p3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2" name="Google Shape;412;p3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13" name="Google Shape;413;p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15" name="Google Shape;415;p3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33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418" name="Google Shape;418;p3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9" name="Google Shape;419;p33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420" name="Google Shape;420;p3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980"/>
                    </a:srgbClr>
                  </a:gs>
                  <a:gs pos="40000">
                    <a:srgbClr val="FF9900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1" name="Google Shape;421;p3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22" name="Google Shape;422;p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24" name="Google Shape;424;p3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425" name="Google Shape;425;p3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3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428" name="Google Shape;428;p3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3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33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431" name="Google Shape;431;p33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32" name="Google Shape;432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9" name="Google Shape;439;p33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40" name="Google Shape;440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7" name="Google Shape;447;p33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448" name="Google Shape;448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55" name="Google Shape;455;p3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456" name="Google Shape;456;p3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7" name="Google Shape;457;p3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3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462" name="Google Shape;462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463" name="Google Shape;463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468" name="Google Shape;468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9" name="Google Shape;469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70" name="Google Shape;47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2" name="Google Shape;472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73" name="Google Shape;473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5" name="Google Shape;475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477" name="Google Shape;477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8" name="Google Shape;478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0" name="Google Shape;480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481" name="Google Shape;481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" name="Google Shape;488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489" name="Google Shape;489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6" name="Google Shape;496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497" name="Google Shape;497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7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501" name="Google Shape;501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2" name="Google Shape;502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503" name="Google Shape;503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4" name="Google Shape;504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05" name="Google Shape;505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07" name="Google Shape;507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508" name="Google Shape;508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511" name="Google Shape;511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235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514" name="Google Shape;514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15" name="Google Shape;515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2" name="Google Shape;522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23" name="Google Shape;523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0" name="Google Shape;530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531" name="Google Shape;531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8" name="Google Shape;538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539" name="Google Shape;539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0" name="Google Shape;540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41" name="Google Shape;541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19" name="Google Shape;19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20" name="Google Shape;20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23" name="Google Shape;23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26" name="Google Shape;2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" name="Google Shape;2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" name="Google Shape;2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29" name="Google Shape;2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4" name="Google Shape;3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35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36" name="Google Shape;3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7" name="Google Shape;3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8" name="Google Shape;3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" name="Google Shape;3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4" name="Google Shape;4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45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46" name="Google Shape;4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7" name="Google Shape;4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8" name="Google Shape;4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9" name="Google Shape;4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" name="Google Shape;5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" name="Google Shape;5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5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5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" name="Google Shape;5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Google Shape;55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56" name="Google Shape;56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3" name="Google Shape;63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64" name="Google Shape;64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" name="Google Shape;65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66" name="Google Shape;66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" name="Google Shape;67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68" name="Google Shape;68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" name="Google Shape;70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71" name="Google Shape;71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" name="Google Shape;73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74" name="Google Shape;74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" name="Google Shape;76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77" name="Google Shape;77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80" name="Google Shape;80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82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84" name="Google Shape;84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" name="Google Shape;91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92" name="Google Shape;92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" name="Google Shape;93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95" name="Google Shape;95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99" name="Google Shape;99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105" name="Google Shape;105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" name="Google Shape;106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" name="Google Shape;107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26"/>
          <p:cNvGrpSpPr/>
          <p:nvPr/>
        </p:nvGrpSpPr>
        <p:grpSpPr>
          <a:xfrm>
            <a:off x="-96328" y="4888563"/>
            <a:ext cx="1590409" cy="88126"/>
            <a:chOff x="124625" y="4953514"/>
            <a:chExt cx="1137388" cy="88143"/>
          </a:xfrm>
        </p:grpSpPr>
        <p:sp>
          <p:nvSpPr>
            <p:cNvPr id="113" name="Google Shape;113;p26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6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6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116" name="Google Shape;116;p26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6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26"/>
          <p:cNvGrpSpPr/>
          <p:nvPr/>
        </p:nvGrpSpPr>
        <p:grpSpPr>
          <a:xfrm>
            <a:off x="4598006" y="-1699037"/>
            <a:ext cx="5579795" cy="3203424"/>
            <a:chOff x="4521806" y="-1546637"/>
            <a:chExt cx="5579795" cy="3203424"/>
          </a:xfrm>
        </p:grpSpPr>
        <p:grpSp>
          <p:nvGrpSpPr>
            <p:cNvPr id="121" name="Google Shape;121;p26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122" name="Google Shape;122;p26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6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5" name="Google Shape;12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6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6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26"/>
            <p:cNvGrpSpPr/>
            <p:nvPr/>
          </p:nvGrpSpPr>
          <p:grpSpPr>
            <a:xfrm rot="10800000">
              <a:off x="8323179" y="210224"/>
              <a:ext cx="1493504" cy="88126"/>
              <a:chOff x="124625" y="4953514"/>
              <a:chExt cx="1137388" cy="88143"/>
            </a:xfrm>
          </p:grpSpPr>
          <p:sp>
            <p:nvSpPr>
              <p:cNvPr id="129" name="Google Shape;129;p26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26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132" name="Google Shape;132;p2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26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140" name="Google Shape;140;p2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6" name="Google Shape;156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7" name="Google Shape;157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58" name="Google Shape;158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59" name="Google Shape;159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60" name="Google Shape;160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65" name="Google Shape;165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" name="Google Shape;166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67" name="Google Shape;167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169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70" name="Google Shape;170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72" name="Google Shape;172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74" name="Google Shape;174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78" name="Google Shape;178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" name="Google Shape;185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86" name="Google Shape;186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" name="Google Shape;193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94" name="Google Shape;194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97" name="Google Shape;197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9" name="Google Shape;199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03" name="Google Shape;203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204" name="Google Shape;204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206" name="Google Shape;206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" name="Google Shape;208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210" name="Google Shape;210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1" name="Google Shape;211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12" name="Google Shape;212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" name="Google Shape;214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15" name="Google Shape;215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" name="Google Shape;217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218" name="Google Shape;218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0" name="Google Shape;220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221" name="Google Shape;221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224" name="Google Shape;224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225" name="Google Shape;225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231" name="Google Shape;231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48" name="Google Shape;248;p29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49" name="Google Shape;249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0" name="Google Shape;250;p29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51" name="Google Shape;251;p2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9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55" name="Google Shape;255;p29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7" name="Google Shape;257;p29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58" name="Google Shape;258;p29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59" name="Google Shape;259;p2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2" name="Google Shape;262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29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64" name="Google Shape;264;p29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65" name="Google Shape;265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29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73" name="Google Shape;273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0" name="Google Shape;280;p29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81" name="Google Shape;281;p2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2" name="Google Shape;282;p2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3" name="Google Shape;283;p2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30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287" name="Google Shape;287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290" name="Google Shape;290;p30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30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300" name="Google Shape;30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7" name="Google Shape;307;p30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-2424241" y="2074146"/>
            <a:ext cx="6274943" cy="6257753"/>
            <a:chOff x="-2447691" y="2022396"/>
            <a:chExt cx="6274943" cy="6257753"/>
          </a:xfrm>
        </p:grpSpPr>
        <p:grpSp>
          <p:nvGrpSpPr>
            <p:cNvPr id="312" name="Google Shape;312;p30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313" name="Google Shape;313;p30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314" name="Google Shape;314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15" name="Google Shape;315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0" name="Google Shape;320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1" name="Google Shape;321;p30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22" name="Google Shape;322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23" name="Google Shape;323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325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6" name="Google Shape;326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8" name="Google Shape;328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" name="Google Shape;329;p30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30" name="Google Shape;330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31" name="Google Shape;331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" name="Google Shape;334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" name="Google Shape;335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6" name="Google Shape;336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7" name="Google Shape;337;p30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38" name="Google Shape;338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39" name="Google Shape;339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4" name="Google Shape;344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5" name="Google Shape;345;p30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346" name="Google Shape;346;p30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47" name="Google Shape;347;p30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2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8" name="Google Shape;348;p30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" name="Google Shape;349;p30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350" name="Google Shape;350;p3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11.jpg"/><Relationship Id="rId10" Type="http://schemas.openxmlformats.org/officeDocument/2006/relationships/image" Target="../media/image7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• David Zurita</a:t>
            </a:r>
            <a:endParaRPr/>
          </a:p>
        </p:txBody>
      </p:sp>
      <p:sp>
        <p:nvSpPr>
          <p:cNvPr id="547" name="Google Shape;547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>
                <a:solidFill>
                  <a:srgbClr val="A3C9EE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548" name="Google Shape;548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549" name="Google Shape;54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0" name="Google Shape;55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551" name="Google Shape;55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" name="Google Shape;55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554" name="Google Shape;55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557" name="Google Shape;55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9" name="Google Shape;55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561" name="Google Shape;561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6" name="Google Shape;566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568" name="Google Shape;568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" name="Google Shape;575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576" name="Google Shape;57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" name="Google Shape;583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584" name="Google Shape;58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" name="Google Shape;586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587" name="Google Shape;58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9" name="Google Shape;589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591" name="Google Shape;591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2" name="Google Shape;592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593" name="Google Shape;593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" name="Google Shape;595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596" name="Google Shape;596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599" name="Google Shape;59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1" name="Google Shape;601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2" name="Google Shape;60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Capaz de manejar un número creciente de trabajadores y faenas</a:t>
            </a:r>
            <a:r>
              <a:rPr lang="en"/>
              <a:t>.	</a:t>
            </a:r>
            <a:endParaRPr/>
          </a:p>
        </p:txBody>
      </p:sp>
      <p:sp>
        <p:nvSpPr>
          <p:cNvPr id="804" name="Google Shape;804;p9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Proteger los datos mediante cifrado y autenticar usuarios para controlar el acceso.</a:t>
            </a:r>
            <a:endParaRPr sz="1200"/>
          </a:p>
        </p:txBody>
      </p:sp>
      <p:sp>
        <p:nvSpPr>
          <p:cNvPr id="805" name="Google Shape;805;p9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Usabilidad</a:t>
            </a:r>
            <a:endParaRPr/>
          </a:p>
        </p:txBody>
      </p:sp>
      <p:sp>
        <p:nvSpPr>
          <p:cNvPr id="806" name="Google Shape;80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no-funcionales</a:t>
            </a:r>
            <a:endParaRPr/>
          </a:p>
        </p:txBody>
      </p:sp>
      <p:sp>
        <p:nvSpPr>
          <p:cNvPr id="807" name="Google Shape;807;p9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Escalabilidad</a:t>
            </a:r>
            <a:endParaRPr/>
          </a:p>
        </p:txBody>
      </p:sp>
      <p:sp>
        <p:nvSpPr>
          <p:cNvPr id="808" name="Google Shape;808;p9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</a:t>
            </a:r>
            <a:endParaRPr/>
          </a:p>
        </p:txBody>
      </p:sp>
      <p:sp>
        <p:nvSpPr>
          <p:cNvPr id="809" name="Google Shape;809;p9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0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Facilitar la integración con otros sistemas y servicios como APIs de mensajería y transporte.</a:t>
            </a:r>
            <a:endParaRPr sz="1200"/>
          </a:p>
        </p:txBody>
      </p:sp>
      <p:sp>
        <p:nvSpPr>
          <p:cNvPr id="810" name="Google Shape;810;p9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que el sistema sea intuitivo y fácil de usar con mínima capacitación requerida.</a:t>
            </a:r>
            <a:endParaRPr sz="1200"/>
          </a:p>
        </p:txBody>
      </p:sp>
      <p:sp>
        <p:nvSpPr>
          <p:cNvPr id="811" name="Google Shape;811;p9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1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Fácil de mantener y actualizar, con una arquitectura modular.</a:t>
            </a:r>
            <a:endParaRPr sz="1200"/>
          </a:p>
        </p:txBody>
      </p:sp>
      <p:sp>
        <p:nvSpPr>
          <p:cNvPr id="812" name="Google Shape;812;p9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1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la compatibilidad con los principales navegadores y sistemas operativos</a:t>
            </a:r>
            <a:r>
              <a:rPr lang="en"/>
              <a:t>.</a:t>
            </a:r>
            <a:endParaRPr/>
          </a:p>
        </p:txBody>
      </p:sp>
      <p:sp>
        <p:nvSpPr>
          <p:cNvPr id="813" name="Google Shape;813;p9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814" name="Google Shape;814;p9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Mantenimiento</a:t>
            </a:r>
            <a:endParaRPr/>
          </a:p>
        </p:txBody>
      </p:sp>
      <p:sp>
        <p:nvSpPr>
          <p:cNvPr id="815" name="Google Shape;815;p9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183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Compatibilidad</a:t>
            </a:r>
            <a:endParaRPr/>
          </a:p>
        </p:txBody>
      </p:sp>
      <p:grpSp>
        <p:nvGrpSpPr>
          <p:cNvPr id="816" name="Google Shape;816;p9"/>
          <p:cNvGrpSpPr/>
          <p:nvPr/>
        </p:nvGrpSpPr>
        <p:grpSpPr>
          <a:xfrm>
            <a:off x="838692" y="3020954"/>
            <a:ext cx="299492" cy="340983"/>
            <a:chOff x="742339" y="1436604"/>
            <a:chExt cx="418402" cy="476366"/>
          </a:xfrm>
        </p:grpSpPr>
        <p:sp>
          <p:nvSpPr>
            <p:cNvPr id="817" name="Google Shape;817;p9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9"/>
          <p:cNvGrpSpPr/>
          <p:nvPr/>
        </p:nvGrpSpPr>
        <p:grpSpPr>
          <a:xfrm>
            <a:off x="817835" y="1319890"/>
            <a:ext cx="341227" cy="289621"/>
            <a:chOff x="7952725" y="749256"/>
            <a:chExt cx="476707" cy="404612"/>
          </a:xfrm>
        </p:grpSpPr>
        <p:sp>
          <p:nvSpPr>
            <p:cNvPr id="830" name="Google Shape;830;p9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9"/>
          <p:cNvGrpSpPr/>
          <p:nvPr/>
        </p:nvGrpSpPr>
        <p:grpSpPr>
          <a:xfrm>
            <a:off x="6317588" y="3052879"/>
            <a:ext cx="341362" cy="327858"/>
            <a:chOff x="7163051" y="722585"/>
            <a:chExt cx="476896" cy="458030"/>
          </a:xfrm>
        </p:grpSpPr>
        <p:sp>
          <p:nvSpPr>
            <p:cNvPr id="836" name="Google Shape;836;p9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9"/>
          <p:cNvGrpSpPr/>
          <p:nvPr/>
        </p:nvGrpSpPr>
        <p:grpSpPr>
          <a:xfrm>
            <a:off x="6317598" y="1313637"/>
            <a:ext cx="341362" cy="302150"/>
            <a:chOff x="6364624" y="740505"/>
            <a:chExt cx="476896" cy="422115"/>
          </a:xfrm>
        </p:grpSpPr>
        <p:sp>
          <p:nvSpPr>
            <p:cNvPr id="841" name="Google Shape;841;p9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9"/>
          <p:cNvGrpSpPr/>
          <p:nvPr/>
        </p:nvGrpSpPr>
        <p:grpSpPr>
          <a:xfrm>
            <a:off x="3567729" y="3065739"/>
            <a:ext cx="341254" cy="302123"/>
            <a:chOff x="5553999" y="740543"/>
            <a:chExt cx="476745" cy="422077"/>
          </a:xfrm>
        </p:grpSpPr>
        <p:sp>
          <p:nvSpPr>
            <p:cNvPr id="856" name="Google Shape;856;p9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9"/>
          <p:cNvGrpSpPr/>
          <p:nvPr/>
        </p:nvGrpSpPr>
        <p:grpSpPr>
          <a:xfrm>
            <a:off x="3567716" y="1294114"/>
            <a:ext cx="188579" cy="341174"/>
            <a:chOff x="4855778" y="713265"/>
            <a:chExt cx="263452" cy="476632"/>
          </a:xfrm>
        </p:grpSpPr>
        <p:sp>
          <p:nvSpPr>
            <p:cNvPr id="869" name="Google Shape;869;p9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"/>
          <p:cNvSpPr txBox="1"/>
          <p:nvPr/>
        </p:nvSpPr>
        <p:spPr>
          <a:xfrm>
            <a:off x="2676235" y="4763027"/>
            <a:ext cx="3791529" cy="3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1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  <a:r>
              <a:rPr lang="en" sz="11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de alto nivel de la solución planteada.</a:t>
            </a:r>
            <a:endParaRPr/>
          </a:p>
        </p:txBody>
      </p:sp>
      <p:pic>
        <p:nvPicPr>
          <p:cNvPr id="886" name="Google Shape;88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00" y="173025"/>
            <a:ext cx="8379602" cy="39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892" name="Google Shape;892;p11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1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1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95" name="Google Shape;895;p11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p11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97" name="Google Shape;897;p11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p11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9" name="Google Shape;899;p11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0" name="Google Shape;900;p11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1" name="Google Shape;901;p11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2" name="Google Shape;902;p11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p11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4" name="Google Shape;904;p11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5" name="Google Shape;905;p11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6" name="Google Shape;906;p11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1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8" name="Google Shape;908;p11"/>
          <p:cNvCxnSpPr>
            <a:stCxn id="898" idx="2"/>
            <a:endCxn id="893" idx="0"/>
          </p:cNvCxnSpPr>
          <p:nvPr/>
        </p:nvCxnSpPr>
        <p:spPr>
          <a:xfrm rot="-5400000" flipH="1">
            <a:off x="678588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9" name="Google Shape;909;p11"/>
          <p:cNvCxnSpPr>
            <a:stCxn id="893" idx="2"/>
            <a:endCxn id="894" idx="0"/>
          </p:cNvCxnSpPr>
          <p:nvPr/>
        </p:nvCxnSpPr>
        <p:spPr>
          <a:xfrm rot="-5400000" flipH="1">
            <a:off x="68187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0" name="Google Shape;910;p11"/>
          <p:cNvCxnSpPr>
            <a:stCxn id="892" idx="2"/>
            <a:endCxn id="896" idx="0"/>
          </p:cNvCxnSpPr>
          <p:nvPr/>
        </p:nvCxnSpPr>
        <p:spPr>
          <a:xfrm rot="-5400000" flipH="1">
            <a:off x="22550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1" name="Google Shape;911;p11"/>
          <p:cNvCxnSpPr>
            <a:stCxn id="906" idx="2"/>
            <a:endCxn id="899" idx="0"/>
          </p:cNvCxnSpPr>
          <p:nvPr/>
        </p:nvCxnSpPr>
        <p:spPr>
          <a:xfrm rot="-5400000" flipH="1">
            <a:off x="6515812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2" name="Google Shape;912;p11"/>
          <p:cNvCxnSpPr>
            <a:stCxn id="907" idx="2"/>
            <a:endCxn id="901" idx="0"/>
          </p:cNvCxnSpPr>
          <p:nvPr/>
        </p:nvCxnSpPr>
        <p:spPr>
          <a:xfrm rot="-5400000" flipH="1">
            <a:off x="808904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3" name="Google Shape;913;p11"/>
          <p:cNvCxnSpPr>
            <a:stCxn id="903" idx="2"/>
            <a:endCxn id="892" idx="0"/>
          </p:cNvCxnSpPr>
          <p:nvPr/>
        </p:nvCxnSpPr>
        <p:spPr>
          <a:xfrm rot="-5400000" flipH="1">
            <a:off x="22517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11"/>
          <p:cNvCxnSpPr>
            <a:stCxn id="904" idx="2"/>
            <a:endCxn id="906" idx="0"/>
          </p:cNvCxnSpPr>
          <p:nvPr/>
        </p:nvCxnSpPr>
        <p:spPr>
          <a:xfrm rot="-5400000" flipH="1">
            <a:off x="6512511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11"/>
          <p:cNvCxnSpPr>
            <a:stCxn id="905" idx="2"/>
            <a:endCxn id="907" idx="0"/>
          </p:cNvCxnSpPr>
          <p:nvPr/>
        </p:nvCxnSpPr>
        <p:spPr>
          <a:xfrm rot="-5400000" flipH="1">
            <a:off x="808574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6" name="Google Shape;916;p11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1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1" name="Google Shape;921;p11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2" name="Google Shape;922;p11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3" name="Google Shape;923;p11"/>
          <p:cNvCxnSpPr>
            <a:stCxn id="919" idx="2"/>
            <a:endCxn id="920" idx="0"/>
          </p:cNvCxnSpPr>
          <p:nvPr/>
        </p:nvCxnSpPr>
        <p:spPr>
          <a:xfrm rot="-5400000" flipH="1">
            <a:off x="3736228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24" name="Google Shape;924;p11"/>
          <p:cNvCxnSpPr>
            <a:stCxn id="922" idx="2"/>
            <a:endCxn id="919" idx="0"/>
          </p:cNvCxnSpPr>
          <p:nvPr/>
        </p:nvCxnSpPr>
        <p:spPr>
          <a:xfrm rot="-5400000" flipH="1">
            <a:off x="3732928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5" name="Google Shape;925;p11" descr="Un dibujo de una cara feliz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1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1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8" name="Google Shape;928;p11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Oracle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9" name="Google Shape;929;p11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11"/>
          <p:cNvCxnSpPr>
            <a:stCxn id="929" idx="2"/>
            <a:endCxn id="926" idx="0"/>
          </p:cNvCxnSpPr>
          <p:nvPr/>
        </p:nvCxnSpPr>
        <p:spPr>
          <a:xfrm rot="-5400000" flipH="1">
            <a:off x="5097915" y="1962450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1" name="Google Shape;931;p11"/>
          <p:cNvCxnSpPr/>
          <p:nvPr/>
        </p:nvCxnSpPr>
        <p:spPr>
          <a:xfrm rot="-5400000" flipH="1">
            <a:off x="5100928" y="3007213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932" name="Google Shape;93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39" name="Google Shape;939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940" name="Google Shape;940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1" name="Google Shape;941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942" name="Google Shape;942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5" name="Google Shape;945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Planificación</a:t>
            </a:r>
            <a:endParaRPr/>
          </a:p>
        </p:txBody>
      </p:sp>
      <p:grpSp>
        <p:nvGrpSpPr>
          <p:cNvPr id="946" name="Google Shape;946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947" name="Google Shape;947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2" name="Google Shape;952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54" name="Google Shape;95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62" name="Google Shape;962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9" name="Google Shape;969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70" name="Google Shape;970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73" name="Google Shape;973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5" name="Google Shape;975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" name="Google Shape;976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977" name="Google Shape;977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8" name="Google Shape;978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Metodología Scrum</a:t>
            </a:r>
            <a:endParaRPr/>
          </a:p>
        </p:txBody>
      </p:sp>
      <p:sp>
        <p:nvSpPr>
          <p:cNvPr id="985" name="Google Shape;985;p1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Duración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cada sprint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6" name="Google Shape;986;p13"/>
          <p:cNvSpPr txBox="1"/>
          <p:nvPr/>
        </p:nvSpPr>
        <p:spPr>
          <a:xfrm>
            <a:off x="5779525" y="312380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24 horas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7" name="Google Shape;987;p13"/>
          <p:cNvSpPr txBox="1"/>
          <p:nvPr/>
        </p:nvSpPr>
        <p:spPr>
          <a:xfrm>
            <a:off x="1262375" y="149764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 Sprints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8" name="Google Shape;988;p13"/>
          <p:cNvSpPr txBox="1"/>
          <p:nvPr/>
        </p:nvSpPr>
        <p:spPr>
          <a:xfrm>
            <a:off x="5779525" y="149762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 semanas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9" name="Google Shape;989;p13"/>
          <p:cNvSpPr txBox="1"/>
          <p:nvPr/>
        </p:nvSpPr>
        <p:spPr>
          <a:xfrm>
            <a:off x="1262375" y="3551587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duración del proyecto ó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18 semanas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" name="Google Shape;990;p1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Frecuencia de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reuniones de seguimiento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1" name="Google Shape;991;p13"/>
          <p:cNvSpPr txBox="1"/>
          <p:nvPr/>
        </p:nvSpPr>
        <p:spPr>
          <a:xfrm>
            <a:off x="1262375" y="3123817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 meses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92" name="Google Shape;992;p1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Destinados al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93" name="Google Shape;993;p13"/>
          <p:cNvCxnSpPr>
            <a:stCxn id="987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994" name="Google Shape;994;p13"/>
          <p:cNvCxnSpPr>
            <a:stCxn id="991" idx="3"/>
          </p:cNvCxnSpPr>
          <p:nvPr/>
        </p:nvCxnSpPr>
        <p:spPr>
          <a:xfrm>
            <a:off x="3364475" y="3375817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995" name="Google Shape;995;p13"/>
          <p:cNvCxnSpPr>
            <a:stCxn id="988" idx="1"/>
          </p:cNvCxnSpPr>
          <p:nvPr/>
        </p:nvCxnSpPr>
        <p:spPr>
          <a:xfrm flipH="1">
            <a:off x="5053525" y="1749625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996" name="Google Shape;996;p13"/>
          <p:cNvCxnSpPr>
            <a:stCxn id="986" idx="1"/>
          </p:cNvCxnSpPr>
          <p:nvPr/>
        </p:nvCxnSpPr>
        <p:spPr>
          <a:xfrm rot="10800000">
            <a:off x="4860025" y="3080302"/>
            <a:ext cx="919500" cy="2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pic>
        <p:nvPicPr>
          <p:cNvPr id="997" name="Google Shape;997;p13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6993" y="2356272"/>
            <a:ext cx="1150013" cy="115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4" descr="Gráfic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805" y="523568"/>
            <a:ext cx="7168390" cy="461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5"/>
          <p:cNvSpPr txBox="1"/>
          <p:nvPr/>
        </p:nvSpPr>
        <p:spPr>
          <a:xfrm>
            <a:off x="681463" y="1300244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15"/>
          <p:cNvSpPr txBox="1"/>
          <p:nvPr/>
        </p:nvSpPr>
        <p:spPr>
          <a:xfrm>
            <a:off x="3476100" y="1098754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Registro de asistencia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Desarrollo de FrontEnd continuo -&gt;</a:t>
            </a:r>
            <a:endParaRPr dirty="0"/>
          </a:p>
        </p:txBody>
      </p:sp>
      <p:sp>
        <p:nvSpPr>
          <p:cNvPr id="1009" name="Google Shape;1009;p15"/>
          <p:cNvSpPr txBox="1"/>
          <p:nvPr/>
        </p:nvSpPr>
        <p:spPr>
          <a:xfrm>
            <a:off x="6232200" y="116778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  <a:endParaRPr lang="es-MX"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Notificaciones</a:t>
            </a:r>
          </a:p>
          <a:p>
            <a:pPr algn="ctr">
              <a:lnSpc>
                <a:spcPct val="115000"/>
              </a:lnSpc>
              <a:buSzPts val="1100"/>
            </a:pPr>
            <a:r>
              <a:rPr lang="es-MX" sz="11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lang="es-MX" sz="1100" dirty="0"/>
          </a:p>
        </p:txBody>
      </p:sp>
      <p:sp>
        <p:nvSpPr>
          <p:cNvPr id="1010" name="Google Shape;1010;p15"/>
          <p:cNvSpPr txBox="1">
            <a:spLocks noGrp="1"/>
          </p:cNvSpPr>
          <p:nvPr>
            <p:ph type="title"/>
          </p:nvPr>
        </p:nvSpPr>
        <p:spPr>
          <a:xfrm>
            <a:off x="720000" y="29754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Sprints</a:t>
            </a:r>
            <a:endParaRPr dirty="0"/>
          </a:p>
        </p:txBody>
      </p:sp>
      <p:sp>
        <p:nvSpPr>
          <p:cNvPr id="1011" name="Google Shape;1011;p1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2" name="Google Shape;1012;p1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3" name="Google Shape;1013;p1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4" name="Google Shape;1014;p15"/>
          <p:cNvSpPr txBox="1"/>
          <p:nvPr/>
        </p:nvSpPr>
        <p:spPr>
          <a:xfrm>
            <a:off x="7200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Alojamiento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  <a:endParaRPr sz="11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5" name="Google Shape;1015;p1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6" name="Google Shape;1016;p15"/>
          <p:cNvSpPr txBox="1"/>
          <p:nvPr/>
        </p:nvSpPr>
        <p:spPr>
          <a:xfrm>
            <a:off x="34761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7" name="Google Shape;1017;p1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8" name="Google Shape;1018;p1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9" name="Google Shape;1019;p15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020" name="Google Shape;1020;p15"/>
          <p:cNvCxnSpPr>
            <a:stCxn id="1021" idx="4"/>
            <a:endCxn id="1015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022" name="Google Shape;1022;p1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023" name="Google Shape;1023;p1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026" name="Google Shape;1026;p1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8" name="Google Shape;1028;p15"/>
          <p:cNvCxnSpPr>
            <a:stCxn id="1011" idx="2"/>
            <a:endCxn id="1026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29" name="Google Shape;1029;p15"/>
          <p:cNvCxnSpPr>
            <a:stCxn id="1012" idx="2"/>
            <a:endCxn id="1030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1" name="Google Shape;1031;p15"/>
          <p:cNvCxnSpPr>
            <a:stCxn id="1013" idx="2"/>
            <a:endCxn id="1032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3" name="Google Shape;1033;p15"/>
          <p:cNvCxnSpPr>
            <a:stCxn id="1017" idx="0"/>
            <a:endCxn id="1034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5" name="Google Shape;1035;p15"/>
          <p:cNvCxnSpPr>
            <a:stCxn id="1019" idx="0"/>
            <a:endCxn id="1023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6" name="Google Shape;1036;p15"/>
          <p:cNvCxnSpPr>
            <a:stCxn id="1026" idx="6"/>
            <a:endCxn id="1030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7" name="Google Shape;1037;p15"/>
          <p:cNvCxnSpPr>
            <a:stCxn id="1030" idx="6"/>
            <a:endCxn id="1032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8" name="Google Shape;1038;p15"/>
          <p:cNvCxnSpPr>
            <a:stCxn id="1032" idx="6"/>
            <a:endCxn id="1021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9" name="Google Shape;1039;p15"/>
          <p:cNvCxnSpPr>
            <a:stCxn id="1023" idx="2"/>
            <a:endCxn id="1034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0" name="Google Shape;1040;p15"/>
          <p:cNvCxnSpPr>
            <a:stCxn id="1034" idx="2"/>
            <a:endCxn id="1021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1" name="Google Shape;1041;p1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021" name="Google Shape;1021;p1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3" name="Google Shape;1043;p1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030" name="Google Shape;1030;p1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1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034" name="Google Shape;1034;p1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1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032" name="Google Shape;1032;p1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054" name="Google Shape;1054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055" name="Google Shape;1055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056" name="Google Shape;1056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057" name="Google Shape;105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58" name="Google Shape;105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59" name="Google Shape;105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0" name="Google Shape;106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1" name="Google Shape;106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2" name="Google Shape;106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63" name="Google Shape;106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64" name="Google Shape;1064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65" name="Google Shape;106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66" name="Google Shape;106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7" name="Google Shape;106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8" name="Google Shape;106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9" name="Google Shape;106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0" name="Google Shape;107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71" name="Google Shape;107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72" name="Google Shape;1072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73" name="Google Shape;1073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74" name="Google Shape;1074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5" name="Google Shape;1075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6" name="Google Shape;1076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7" name="Google Shape;1077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8" name="Google Shape;1078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79" name="Google Shape;1079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80" name="Google Shape;1080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81" name="Google Shape;108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82" name="Google Shape;108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3" name="Google Shape;108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4" name="Google Shape;108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5" name="Google Shape;108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6" name="Google Shape;108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87" name="Google Shape;108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88" name="Google Shape;1088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089" name="Google Shape;1089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803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90" name="Google Shape;1090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2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91" name="Google Shape;1091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092" name="Google Shape;1092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3" name="Google Shape;1093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94" name="Google Shape;1094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095" name="Google Shape;1095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7" name="Google Shape;1097;p16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098" name="Google Shape;1098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9" name="Google Shape;1099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100" name="Google Shape;1100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3" name="Google Shape;1103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4" name="Google Shape;1104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105" name="Google Shape;1105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7" name="Google Shape;1107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108" name="Google Shape;1108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2" name="Google Shape;1112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113" name="Google Shape;1113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121" name="Google Shape;1121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4" name="Google Shape;1124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6" name="Google Shape;1126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127" name="Google Shape;1127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29" name="Google Shape;1129;p16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—René Descartes</a:t>
            </a:r>
            <a:endParaRPr/>
          </a:p>
        </p:txBody>
      </p:sp>
      <p:sp>
        <p:nvSpPr>
          <p:cNvPr id="1130" name="Google Shape;1130;p16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“Divide cada dificultad en tantas partes como sea posible para su mejor resolución”</a:t>
            </a:r>
            <a:endParaRPr/>
          </a:p>
        </p:txBody>
      </p:sp>
      <p:grpSp>
        <p:nvGrpSpPr>
          <p:cNvPr id="1131" name="Google Shape;1131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132" name="Google Shape;1132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16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135" name="Google Shape;1135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6" name="Google Shape;1136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7" name="Google Shape;1137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Hitos importantes</a:t>
            </a:r>
            <a:endParaRPr/>
          </a:p>
        </p:txBody>
      </p:sp>
      <p:sp>
        <p:nvSpPr>
          <p:cNvPr id="1143" name="Google Shape;1143;p17"/>
          <p:cNvSpPr txBox="1"/>
          <p:nvPr/>
        </p:nvSpPr>
        <p:spPr>
          <a:xfrm>
            <a:off x="4020025" y="1365213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las actividades de desarrollo.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144;p17"/>
          <p:cNvSpPr txBox="1"/>
          <p:nvPr/>
        </p:nvSpPr>
        <p:spPr>
          <a:xfrm>
            <a:off x="1932038" y="1363563"/>
            <a:ext cx="172556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Septiembre</a:t>
            </a:r>
            <a:endParaRPr sz="14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45" name="Google Shape;1145;p17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146;p17"/>
          <p:cNvSpPr txBox="1"/>
          <p:nvPr/>
        </p:nvSpPr>
        <p:spPr>
          <a:xfrm>
            <a:off x="4020025" y="226410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 del 4to sprint, que marca la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mitad del desarrollo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 proyecto.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7" name="Google Shape;1147;p17"/>
          <p:cNvSpPr txBox="1"/>
          <p:nvPr/>
        </p:nvSpPr>
        <p:spPr>
          <a:xfrm>
            <a:off x="2183175" y="2262450"/>
            <a:ext cx="131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Octubre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48" name="Google Shape;1148;p17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17"/>
          <p:cNvSpPr txBox="1"/>
          <p:nvPr/>
        </p:nvSpPr>
        <p:spPr>
          <a:xfrm>
            <a:off x="4020025" y="31531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Comienzo de las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usuario.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150;p17"/>
          <p:cNvSpPr txBox="1"/>
          <p:nvPr/>
        </p:nvSpPr>
        <p:spPr>
          <a:xfrm>
            <a:off x="2183175" y="31515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Noviembre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51" name="Google Shape;1151;p17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152;p17"/>
          <p:cNvSpPr txBox="1"/>
          <p:nvPr/>
        </p:nvSpPr>
        <p:spPr>
          <a:xfrm>
            <a:off x="4020025" y="40438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Finalización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3" name="Google Shape;1153;p17"/>
          <p:cNvSpPr txBox="1"/>
          <p:nvPr/>
        </p:nvSpPr>
        <p:spPr>
          <a:xfrm>
            <a:off x="2183175" y="40422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Diciembre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54" name="Google Shape;1154;p17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55" name="Google Shape;1155;p17"/>
          <p:cNvCxnSpPr>
            <a:stCxn id="1145" idx="3"/>
            <a:endCxn id="1144" idx="1"/>
          </p:cNvCxnSpPr>
          <p:nvPr/>
        </p:nvCxnSpPr>
        <p:spPr>
          <a:xfrm>
            <a:off x="1505375" y="1651563"/>
            <a:ext cx="426600" cy="600"/>
          </a:xfrm>
          <a:prstGeom prst="bentConnector3">
            <a:avLst>
              <a:gd name="adj1" fmla="val 10186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6" name="Google Shape;1156;p17"/>
          <p:cNvCxnSpPr>
            <a:stCxn id="1144" idx="3"/>
            <a:endCxn id="1143" idx="1"/>
          </p:cNvCxnSpPr>
          <p:nvPr/>
        </p:nvCxnSpPr>
        <p:spPr>
          <a:xfrm>
            <a:off x="3657599" y="1651563"/>
            <a:ext cx="362400" cy="600"/>
          </a:xfrm>
          <a:prstGeom prst="bentConnector3">
            <a:avLst>
              <a:gd name="adj1" fmla="val 116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7" name="Google Shape;1157;p17"/>
          <p:cNvCxnSpPr>
            <a:stCxn id="1147" idx="3"/>
            <a:endCxn id="1146" idx="1"/>
          </p:cNvCxnSpPr>
          <p:nvPr/>
        </p:nvCxnSpPr>
        <p:spPr>
          <a:xfrm>
            <a:off x="3496575" y="2550450"/>
            <a:ext cx="523500" cy="600"/>
          </a:xfrm>
          <a:prstGeom prst="bentConnector3">
            <a:avLst>
              <a:gd name="adj1" fmla="val -7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8" name="Google Shape;1158;p17"/>
          <p:cNvCxnSpPr>
            <a:stCxn id="1150" idx="3"/>
            <a:endCxn id="1149" idx="1"/>
          </p:cNvCxnSpPr>
          <p:nvPr/>
        </p:nvCxnSpPr>
        <p:spPr>
          <a:xfrm>
            <a:off x="3760839" y="3439500"/>
            <a:ext cx="259200" cy="600"/>
          </a:xfrm>
          <a:prstGeom prst="bentConnector3">
            <a:avLst>
              <a:gd name="adj1" fmla="val 16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9" name="Google Shape;1159;p17"/>
          <p:cNvCxnSpPr>
            <a:stCxn id="1153" idx="3"/>
            <a:endCxn id="1152" idx="1"/>
          </p:cNvCxnSpPr>
          <p:nvPr/>
        </p:nvCxnSpPr>
        <p:spPr>
          <a:xfrm>
            <a:off x="3760839" y="4330200"/>
            <a:ext cx="259200" cy="600"/>
          </a:xfrm>
          <a:prstGeom prst="bentConnector3">
            <a:avLst>
              <a:gd name="adj1" fmla="val -974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60" name="Google Shape;1160;p17"/>
          <p:cNvCxnSpPr>
            <a:stCxn id="1148" idx="3"/>
            <a:endCxn id="1147" idx="1"/>
          </p:cNvCxnSpPr>
          <p:nvPr/>
        </p:nvCxnSpPr>
        <p:spPr>
          <a:xfrm>
            <a:off x="1505375" y="2550450"/>
            <a:ext cx="677700" cy="600"/>
          </a:xfrm>
          <a:prstGeom prst="bentConnector3">
            <a:avLst>
              <a:gd name="adj1" fmla="val 957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1" name="Google Shape;1161;p17"/>
          <p:cNvCxnSpPr>
            <a:stCxn id="1151" idx="3"/>
            <a:endCxn id="1150" idx="1"/>
          </p:cNvCxnSpPr>
          <p:nvPr/>
        </p:nvCxnSpPr>
        <p:spPr>
          <a:xfrm>
            <a:off x="1505375" y="3439500"/>
            <a:ext cx="677700" cy="600"/>
          </a:xfrm>
          <a:prstGeom prst="bentConnector3">
            <a:avLst>
              <a:gd name="adj1" fmla="val -11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2" name="Google Shape;1162;p17"/>
          <p:cNvCxnSpPr>
            <a:stCxn id="1154" idx="3"/>
            <a:endCxn id="1153" idx="1"/>
          </p:cNvCxnSpPr>
          <p:nvPr/>
        </p:nvCxnSpPr>
        <p:spPr>
          <a:xfrm>
            <a:off x="1505375" y="4330200"/>
            <a:ext cx="677700" cy="600"/>
          </a:xfrm>
          <a:prstGeom prst="bentConnector3">
            <a:avLst>
              <a:gd name="adj1" fmla="val 10332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68" name="Google Shape;1168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169" name="Google Shape;1169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0" name="Google Shape;1170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71" name="Google Shape;1171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4" name="Google Shape;1174;p1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Conclusiones</a:t>
            </a:r>
            <a:endParaRPr dirty="0"/>
          </a:p>
        </p:txBody>
      </p:sp>
      <p:grpSp>
        <p:nvGrpSpPr>
          <p:cNvPr id="1175" name="Google Shape;1175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76" name="Google Shape;1176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1" name="Google Shape;1181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2" name="Google Shape;1182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83" name="Google Shape;1183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0" name="Google Shape;1190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91" name="Google Shape;1191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8" name="Google Shape;1198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99" name="Google Shape;1199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1" name="Google Shape;1201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202" name="Google Shape;1202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4" name="Google Shape;1204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206" name="Google Shape;1206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7" name="Google Shape;1207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08" name="Google Shape;1208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723400" y="1212994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9">
            <a:hlinkClick r:id="rId4"/>
          </p:cNvPr>
          <p:cNvSpPr txBox="1"/>
          <p:nvPr/>
        </p:nvSpPr>
        <p:spPr>
          <a:xfrm>
            <a:off x="881858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5" name="Google Shape;1215;p19">
            <a:hlinkClick r:id="rId5"/>
          </p:cNvPr>
          <p:cNvSpPr txBox="1"/>
          <p:nvPr/>
        </p:nvSpPr>
        <p:spPr>
          <a:xfrm>
            <a:off x="2402972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 sz="11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9">
            <a:hlinkClick r:id="rId6"/>
          </p:cNvPr>
          <p:cNvSpPr txBox="1"/>
          <p:nvPr/>
        </p:nvSpPr>
        <p:spPr>
          <a:xfrm>
            <a:off x="392408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David Zurita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9">
            <a:hlinkClick r:id="rId7"/>
          </p:cNvPr>
          <p:cNvSpPr txBox="1"/>
          <p:nvPr/>
        </p:nvSpPr>
        <p:spPr>
          <a:xfrm>
            <a:off x="5445202" y="3896002"/>
            <a:ext cx="1234024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8" name="Google Shape;121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6355" y="108717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9"/>
          <p:cNvPicPr preferRelativeResize="0"/>
          <p:nvPr/>
        </p:nvPicPr>
        <p:blipFill rotWithShape="1">
          <a:blip r:embed="rId9">
            <a:alphaModFix/>
          </a:blip>
          <a:srcRect t="6377" b="6376"/>
          <a:stretch/>
        </p:blipFill>
        <p:spPr>
          <a:xfrm>
            <a:off x="3816030" y="1123669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9"/>
          <p:cNvPicPr preferRelativeResize="0"/>
          <p:nvPr/>
        </p:nvPicPr>
        <p:blipFill rotWithShape="1">
          <a:blip r:embed="rId10">
            <a:alphaModFix/>
          </a:blip>
          <a:srcRect t="9256" b="9255"/>
          <a:stretch/>
        </p:blipFill>
        <p:spPr>
          <a:xfrm>
            <a:off x="5306751" y="11631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9"/>
          <p:cNvPicPr preferRelativeResize="0"/>
          <p:nvPr/>
        </p:nvPicPr>
        <p:blipFill rotWithShape="1">
          <a:blip r:embed="rId11">
            <a:alphaModFix/>
          </a:blip>
          <a:srcRect t="14837" b="14843"/>
          <a:stretch/>
        </p:blipFill>
        <p:spPr>
          <a:xfrm>
            <a:off x="6717734" y="11236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9">
            <a:hlinkClick r:id="rId12"/>
          </p:cNvPr>
          <p:cNvSpPr txBox="1"/>
          <p:nvPr/>
        </p:nvSpPr>
        <p:spPr>
          <a:xfrm>
            <a:off x="696631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3" name="Google Shape;1223;p19" descr="David Zurita Corvalá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93919" y="258313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4" name="Google Shape;1224;p19" descr="Leonel Aranda Palomino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8457" y="25876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5" name="Google Shape;1225;p19" descr="Cristian Vernal Acevedo, #OPEN_TO_WORK"/>
          <p:cNvPicPr preferRelativeResize="0"/>
          <p:nvPr/>
        </p:nvPicPr>
        <p:blipFill rotWithShape="1">
          <a:blip r:embed="rId15">
            <a:alphaModFix/>
          </a:blip>
          <a:srcRect l="19244" t="13994" r="17712" b="15468"/>
          <a:stretch/>
        </p:blipFill>
        <p:spPr>
          <a:xfrm>
            <a:off x="2501188" y="2583138"/>
            <a:ext cx="952500" cy="957009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6" name="Google Shape;1226;p19" descr="Carlos Valverd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16737" y="2583137"/>
            <a:ext cx="952501" cy="952501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7" name="Google Shape;1227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039556" y="2574258"/>
            <a:ext cx="952501" cy="952501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"/>
          <p:cNvSpPr txBox="1"/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i="0" u="none" strike="noStrike" cap="non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08" name="Google Shape;608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609" name="Google Shape;609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0" name="Google Shape;610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611" name="Google Shape;61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4" name="Google Shape;614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615" name="Google Shape;615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616" name="Google Shape;616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2" name="Google Shape;622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623" name="Google Shape;623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" name="Google Shape;630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631" name="Google Shape;631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" name="Google Shape;638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639" name="Google Shape;639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1" name="Google Shape;641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642" name="Google Shape;642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4" name="Google Shape;644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646" name="Google Shape;646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7" name="Google Shape;647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8" name="Google Shape;648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654" name="Google Shape;654;p3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</p:txBody>
      </p:sp>
      <p:grpSp>
        <p:nvGrpSpPr>
          <p:cNvPr id="655" name="Google Shape;655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656" name="Google Shape;656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3" name="Google Shape;663;p3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8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Innovación en Consultoría y Desarrollo de Software</a:t>
            </a:r>
            <a:endParaRPr/>
          </a:p>
        </p:txBody>
      </p:sp>
      <p:sp>
        <p:nvSpPr>
          <p:cNvPr id="669" name="Google Shape;669;p4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 </a:t>
            </a:r>
            <a:r>
              <a:rPr lang="en"/>
              <a:t>ofrece consultorías y desarrollos de software. La empresa se centra en soluciones tecnológicas creativas e innovadoras alineadas con los estándares de la industria.</a:t>
            </a:r>
            <a:endParaRPr/>
          </a:p>
        </p:txBody>
      </p:sp>
      <p:grpSp>
        <p:nvGrpSpPr>
          <p:cNvPr id="670" name="Google Shape;670;p4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671" name="Google Shape;671;p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672" name="Google Shape;672;p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4" name="Google Shape;674;p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675" name="Google Shape;675;p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76" name="Google Shape;676;p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77" name="Google Shape;677;p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8" name="Google Shape;678;p4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 logística en las </a:t>
            </a:r>
            <a:r>
              <a:rPr lang="en" b="1"/>
              <a:t>faenas chilenas </a:t>
            </a:r>
            <a:r>
              <a:rPr lang="en"/>
              <a:t>es desafiante debido a su ubicación remota, demandando una planificación precisa para transportar equipos, suministros y personal, y asegurar el bienestar de los trabajadores en terreno.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684" name="Google Shape;684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685" name="Google Shape;685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686" name="Google Shape;686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687" name="Google Shape;687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688" name="Google Shape;688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689" name="Google Shape;689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690" name="Google Shape;690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3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1" name="Google Shape;691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2" name="Google Shape;692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693" name="Google Shape;693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694" name="Google Shape;694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5" name="Google Shape;695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6" name="Google Shape;696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698" name="Google Shape;698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9" name="Google Shape;699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0" name="Google Shape;700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702" name="Google Shape;70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3" name="Google Shape;70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4" name="Google Shape;70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710" name="Google Shape;710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1" name="Google Shape;711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712" name="Google Shape;712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5" name="Google Shape;715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716" name="Google Shape;716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1" name="Google Shape;721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2" name="Google Shape;722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723" name="Google Shape;723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0" name="Google Shape;730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731" name="Google Shape;731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8" name="Google Shape;738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739" name="Google Shape;739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1" name="Google Shape;741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742" name="Google Shape;742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4" name="Google Shape;744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5" name="Google Shape;745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51" name="Google Shape;751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752" name="Google Shape;752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3" name="Google Shape;753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754" name="Google Shape;754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7" name="Google Shape;757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758" name="Google Shape;758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759" name="Google Shape;759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4" name="Google Shape;76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5" name="Google Shape;765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766" name="Google Shape;76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3" name="Google Shape;773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774" name="Google Shape;774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782" name="Google Shape;782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785" name="Google Shape;785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7" name="Google Shape;787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789" name="Google Shape;789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0" name="Google Shape;790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1" name="Google Shape;791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funcionales</a:t>
            </a:r>
            <a:endParaRPr/>
          </a:p>
        </p:txBody>
      </p:sp>
      <p:sp>
        <p:nvSpPr>
          <p:cNvPr id="797" name="Google Shape;797;p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Algunos de los requerimientos funcionales son: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98" name="Google Shape;798;p8"/>
          <p:cNvGraphicFramePr/>
          <p:nvPr/>
        </p:nvGraphicFramePr>
        <p:xfrm>
          <a:off x="720000" y="1614825"/>
          <a:ext cx="7704000" cy="2429550"/>
        </p:xfrm>
        <a:graphic>
          <a:graphicData uri="http://schemas.openxmlformats.org/drawingml/2006/table">
            <a:tbl>
              <a:tblPr>
                <a:noFill/>
                <a:tableStyleId>{D6E3A168-7D1C-4D8C-940E-ABD2936FC6EF}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622</Words>
  <Application>Microsoft Office PowerPoint</Application>
  <PresentationFormat>Presentación en pantalla (16:9)</PresentationFormat>
  <Paragraphs>130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Roboto Condensed Light</vt:lpstr>
      <vt:lpstr>Poppins</vt:lpstr>
      <vt:lpstr>IBM Plex Mono</vt:lpstr>
      <vt:lpstr>Proxima Nova</vt:lpstr>
      <vt:lpstr>Arial</vt:lpstr>
      <vt:lpstr>Open Sans</vt:lpstr>
      <vt:lpstr>Slidesgo Final Pages</vt:lpstr>
      <vt:lpstr>Introduction to Coding Workshop by Slidesgo</vt:lpstr>
      <vt:lpstr>Presentación de PowerPoint</vt:lpstr>
      <vt:lpstr>Presentación de PowerPoint</vt:lpstr>
      <vt:lpstr>01</vt:lpstr>
      <vt:lpstr>Faenas en Chile</vt:lpstr>
      <vt:lpstr>Innovación en Consultoría y Desarrollo de Software</vt:lpstr>
      <vt:lpstr>Problemática y soluciones</vt:lpstr>
      <vt:lpstr>Presentación de PowerPoint</vt:lpstr>
      <vt:lpstr>02</vt:lpstr>
      <vt:lpstr>Requerimientos funcionales</vt:lpstr>
      <vt:lpstr>Requerimientos no-funcionales</vt:lpstr>
      <vt:lpstr>Presentación de PowerPoint</vt:lpstr>
      <vt:lpstr>Recursos tecnológicos</vt:lpstr>
      <vt:lpstr>03</vt:lpstr>
      <vt:lpstr>Metodología Scrum</vt:lpstr>
      <vt:lpstr>Presentación de PowerPoint</vt:lpstr>
      <vt:lpstr>Sprints</vt:lpstr>
      <vt:lpstr>—René Descartes</vt:lpstr>
      <vt:lpstr>Hitos importantes</vt:lpstr>
      <vt:lpstr>04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LEONEL . ARANDA PALOMINOS</cp:lastModifiedBy>
  <cp:revision>2</cp:revision>
  <dcterms:modified xsi:type="dcterms:W3CDTF">2024-09-04T00:51:13Z</dcterms:modified>
</cp:coreProperties>
</file>